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9" r:id="rId4"/>
    <p:sldId id="258" r:id="rId5"/>
    <p:sldId id="287" r:id="rId6"/>
    <p:sldId id="288" r:id="rId7"/>
    <p:sldId id="298" r:id="rId8"/>
    <p:sldId id="265" r:id="rId9"/>
    <p:sldId id="268" r:id="rId10"/>
    <p:sldId id="272" r:id="rId11"/>
    <p:sldId id="273" r:id="rId12"/>
    <p:sldId id="289" r:id="rId13"/>
    <p:sldId id="290" r:id="rId14"/>
    <p:sldId id="291" r:id="rId15"/>
    <p:sldId id="368" r:id="rId16"/>
    <p:sldId id="365" r:id="rId17"/>
    <p:sldId id="366" r:id="rId18"/>
    <p:sldId id="293" r:id="rId19"/>
    <p:sldId id="296" r:id="rId20"/>
    <p:sldId id="370" r:id="rId21"/>
    <p:sldId id="275" r:id="rId22"/>
    <p:sldId id="367" r:id="rId23"/>
    <p:sldId id="277" r:id="rId24"/>
    <p:sldId id="297" r:id="rId25"/>
    <p:sldId id="278" r:id="rId26"/>
    <p:sldId id="295" r:id="rId27"/>
    <p:sldId id="294" r:id="rId28"/>
    <p:sldId id="279" r:id="rId29"/>
    <p:sldId id="280" r:id="rId30"/>
    <p:sldId id="299" r:id="rId31"/>
    <p:sldId id="259" r:id="rId32"/>
    <p:sldId id="266" r:id="rId33"/>
    <p:sldId id="363" r:id="rId34"/>
    <p:sldId id="271" r:id="rId35"/>
    <p:sldId id="260" r:id="rId36"/>
    <p:sldId id="344" r:id="rId37"/>
    <p:sldId id="285" r:id="rId38"/>
    <p:sldId id="270" r:id="rId3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77619"/>
  </p:normalViewPr>
  <p:slideViewPr>
    <p:cSldViewPr snapToGrid="0" snapToObjects="1">
      <p:cViewPr varScale="1">
        <p:scale>
          <a:sx n="98" d="100"/>
          <a:sy n="98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280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399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1109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567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 Kubernetes let us to use minimum working set, we do need to jump to 100s line Kubernetes configuration files.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8829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505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4376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026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70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25/05/2021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hyperlink" Target="https://github.com/uber-go/zap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hyperlink" Target="https://github.com/sirupsen/logrus" TargetMode="External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Co każdy programista powinien wiedzieć budując serwis dla </a:t>
            </a:r>
            <a:r>
              <a:rPr lang="pl-PL" b="1" dirty="0" err="1"/>
              <a:t>Kubernetesa</a:t>
            </a:r>
            <a:r>
              <a:rPr lang="pl-PL" b="1" dirty="0"/>
              <a:t>?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6625"/>
            <a:ext cx="9144000" cy="646386"/>
          </a:xfrm>
        </p:spPr>
        <p:txBody>
          <a:bodyPr>
            <a:normAutofit fontScale="62500" lnSpcReduction="20000"/>
          </a:bodyPr>
          <a:lstStyle/>
          <a:p>
            <a:r>
              <a:rPr lang="en-PL" dirty="0"/>
              <a:t>Wojciech Barczyński</a:t>
            </a:r>
            <a:br>
              <a:rPr lang="en-PL" dirty="0"/>
            </a:br>
            <a:r>
              <a:rPr lang="en-PL" dirty="0"/>
              <a:t>Director of Infrastructure</a:t>
            </a:r>
            <a:br>
              <a:rPr lang="en-PL" dirty="0"/>
            </a:br>
            <a:endParaRPr lang="en-P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308C32-75EA-CD49-B9F3-5EE426A3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0924" y="5823011"/>
            <a:ext cx="1870152" cy="8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V1: </a:t>
            </a:r>
          </a:p>
          <a:p>
            <a:pPr marL="514350" indent="-514350">
              <a:buAutoNum type="arabicPeriod"/>
            </a:pPr>
            <a:r>
              <a:rPr lang="pl-PL" dirty="0"/>
              <a:t>Minimalny </a:t>
            </a:r>
            <a:r>
              <a:rPr lang="pl-PL" dirty="0" err="1"/>
              <a:t>template</a:t>
            </a:r>
            <a:r>
              <a:rPr lang="pl-PL" dirty="0"/>
              <a:t> YAGNI</a:t>
            </a:r>
          </a:p>
          <a:p>
            <a:pPr marL="514350" indent="-514350">
              <a:buAutoNum type="arabicPeriod"/>
            </a:pPr>
            <a:r>
              <a:rPr lang="pl-PL" dirty="0"/>
              <a:t>Generowany manifest K8S aplikowany bezpośrednio na klaster</a:t>
            </a:r>
            <a:br>
              <a:rPr lang="pl-PL" dirty="0"/>
            </a:br>
            <a:r>
              <a:rPr lang="pl-PL" dirty="0"/>
              <a:t>lub</a:t>
            </a:r>
            <a:br>
              <a:rPr lang="pl-PL" dirty="0"/>
            </a:br>
            <a:r>
              <a:rPr lang="pl-PL" dirty="0" err="1"/>
              <a:t>transitive</a:t>
            </a:r>
            <a:r>
              <a:rPr lang="pl-PL" dirty="0"/>
              <a:t> </a:t>
            </a:r>
            <a:r>
              <a:rPr lang="pl-PL" dirty="0" err="1"/>
              <a:t>repo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D5382-B7E1-4546-83AA-5EB69E3BCF74}"/>
              </a:ext>
            </a:extLst>
          </p:cNvPr>
          <p:cNvSpPr/>
          <p:nvPr/>
        </p:nvSpPr>
        <p:spPr>
          <a:xfrm>
            <a:off x="225972" y="6123543"/>
            <a:ext cx="11740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L" dirty="0"/>
              <a:t>https://github.com/wojciech12/talk_what_I_would_every_dev_know/tree/master/01_app_deployment#steps-in-learning</a:t>
            </a:r>
          </a:p>
        </p:txBody>
      </p:sp>
    </p:spTree>
    <p:extLst>
      <p:ext uri="{BB962C8B-B14F-4D97-AF65-F5344CB8AC3E}">
        <p14:creationId xmlns:p14="http://schemas.microsoft.com/office/powerpoint/2010/main" val="21403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V2, V3, …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advanture</a:t>
            </a:r>
            <a:r>
              <a:rPr lang="pl-PL" dirty="0"/>
              <a:t>:</a:t>
            </a:r>
          </a:p>
          <a:p>
            <a:r>
              <a:rPr lang="pl-PL" dirty="0"/>
              <a:t>Zarządzanie sekretami </a:t>
            </a:r>
          </a:p>
          <a:p>
            <a:r>
              <a:rPr lang="pl-PL" dirty="0" err="1"/>
              <a:t>ArgoCD</a:t>
            </a:r>
            <a:endParaRPr lang="pl-PL" dirty="0"/>
          </a:p>
          <a:p>
            <a:r>
              <a:rPr lang="pl-PL" dirty="0"/>
              <a:t>Strategie </a:t>
            </a:r>
            <a:r>
              <a:rPr lang="pl-PL" dirty="0" err="1"/>
              <a:t>deploymentu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Konwencje a potem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Nowe repozytorium?</a:t>
            </a:r>
          </a:p>
          <a:p>
            <a:r>
              <a:rPr lang="pl-PL" dirty="0" err="1"/>
              <a:t>Copy&amp;paste</a:t>
            </a:r>
            <a:r>
              <a:rPr lang="pl-PL" dirty="0"/>
              <a:t>: </a:t>
            </a:r>
            <a:br>
              <a:rPr lang="pl-PL" dirty="0"/>
            </a:br>
            <a:r>
              <a:rPr lang="pl-PL" dirty="0" err="1"/>
              <a:t>Makefile</a:t>
            </a:r>
            <a:r>
              <a:rPr lang="pl-PL" dirty="0"/>
              <a:t>, .</a:t>
            </a:r>
            <a:r>
              <a:rPr lang="pl-PL" dirty="0" err="1"/>
              <a:t>gitlab-ci.yml</a:t>
            </a:r>
            <a:r>
              <a:rPr lang="pl-PL" dirty="0"/>
              <a:t>, </a:t>
            </a:r>
            <a:r>
              <a:rPr lang="pl-PL" dirty="0" err="1"/>
              <a:t>README.md</a:t>
            </a:r>
            <a:r>
              <a:rPr lang="pl-PL" dirty="0"/>
              <a:t>, </a:t>
            </a:r>
            <a:br>
              <a:rPr lang="pl-PL" dirty="0"/>
            </a:br>
            <a:r>
              <a:rPr lang="pl-PL" dirty="0" err="1"/>
              <a:t>Dockerfile</a:t>
            </a:r>
            <a:r>
              <a:rPr lang="pl-PL" dirty="0"/>
              <a:t>, </a:t>
            </a:r>
            <a:r>
              <a:rPr lang="pl-PL" dirty="0" err="1"/>
              <a:t>helm</a:t>
            </a:r>
            <a:r>
              <a:rPr lang="pl-PL" dirty="0"/>
              <a:t>, …</a:t>
            </a:r>
          </a:p>
          <a:p>
            <a:r>
              <a:rPr lang="pl-PL" dirty="0"/>
              <a:t>Zmień kilka linii</a:t>
            </a:r>
          </a:p>
          <a:p>
            <a:r>
              <a:rPr lang="pl-PL" dirty="0" err="1"/>
              <a:t>Ready</a:t>
            </a:r>
            <a:r>
              <a:rPr lang="pl-PL" dirty="0"/>
              <a:t> &amp; Go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Konwencje a potem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3414" cy="4351338"/>
          </a:xfrm>
        </p:spPr>
        <p:txBody>
          <a:bodyPr/>
          <a:lstStyle/>
          <a:p>
            <a:r>
              <a:rPr lang="pl-PL" dirty="0"/>
              <a:t>Nie wprowadzamy powiązań między komponentami</a:t>
            </a:r>
          </a:p>
          <a:p>
            <a:r>
              <a:rPr lang="pl-PL" dirty="0"/>
              <a:t>Na początku jedyne wspólne części będą skrypty dostarczających absolutnych podstaw</a:t>
            </a:r>
          </a:p>
          <a:p>
            <a:r>
              <a:rPr lang="pl-PL" dirty="0"/>
              <a:t>Pozwalamy na pełną swobodę zmian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7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V1.5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5203393" y="5806102"/>
            <a:ext cx="236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</a:t>
            </a:r>
            <a:r>
              <a:rPr lang="en-PL" dirty="0"/>
              <a:t>ransitive repo</a:t>
            </a:r>
            <a:br>
              <a:rPr lang="en-PL" dirty="0"/>
            </a:br>
            <a:r>
              <a:rPr lang="en-PL" dirty="0"/>
              <a:t>ze stanem klastra </a:t>
            </a:r>
            <a:br>
              <a:rPr lang="en-PL" dirty="0"/>
            </a:br>
            <a:r>
              <a:rPr lang="en-PL" dirty="0"/>
              <a:t>w każdym ze środowisk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948386" y="5944601"/>
            <a:ext cx="290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Wspólne konwencje, </a:t>
            </a:r>
            <a:br>
              <a:rPr lang="en-PL" dirty="0"/>
            </a:br>
            <a:r>
              <a:rPr lang="en-PL" dirty="0"/>
              <a:t>nowe repo przez copy&amp;paste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649497" y="1376446"/>
            <a:ext cx="2930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Skrypty będące interfajsem </a:t>
            </a:r>
            <a:br>
              <a:rPr lang="en-PL" dirty="0"/>
            </a:br>
            <a:r>
              <a:rPr lang="en-PL" dirty="0"/>
              <a:t>komponentu z infrastrukturą.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114578" y="2022777"/>
            <a:ext cx="21492" cy="699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0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V1.5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5203393" y="5806102"/>
            <a:ext cx="236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</a:t>
            </a:r>
            <a:r>
              <a:rPr lang="en-PL" dirty="0"/>
              <a:t>ransitive repo</a:t>
            </a:r>
            <a:br>
              <a:rPr lang="en-PL" dirty="0"/>
            </a:br>
            <a:r>
              <a:rPr lang="en-PL" dirty="0"/>
              <a:t>ze stanem klastra </a:t>
            </a:r>
            <a:br>
              <a:rPr lang="en-PL" dirty="0"/>
            </a:br>
            <a:r>
              <a:rPr lang="en-PL" dirty="0"/>
              <a:t>w każdym ze środowisk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948386" y="5944601"/>
            <a:ext cx="290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dirty="0"/>
              <a:t>Wspólne konwencje, </a:t>
            </a:r>
            <a:br>
              <a:rPr lang="en-PL" dirty="0"/>
            </a:br>
            <a:r>
              <a:rPr lang="en-PL" dirty="0"/>
              <a:t>nowe repo przez copy&amp;paste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4275635" y="4452177"/>
            <a:ext cx="41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PL" dirty="0"/>
              <a:t>onftest</a:t>
            </a:r>
          </a:p>
          <a:p>
            <a:pPr algn="ctr"/>
            <a:r>
              <a:rPr lang="en-PL" dirty="0"/>
              <a:t>(async sprawdzanie konwencji)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V1.7 Codility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5835B9-F371-254A-8094-0DC8E3A7FB0B}"/>
              </a:ext>
            </a:extLst>
          </p:cNvPr>
          <p:cNvSpPr/>
          <p:nvPr/>
        </p:nvSpPr>
        <p:spPr>
          <a:xfrm>
            <a:off x="9694644" y="855802"/>
            <a:ext cx="208786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Środowiska dev na żądanie</a:t>
            </a:r>
          </a:p>
        </p:txBody>
      </p:sp>
    </p:spTree>
    <p:extLst>
      <p:ext uri="{BB962C8B-B14F-4D97-AF65-F5344CB8AC3E}">
        <p14:creationId xmlns:p14="http://schemas.microsoft.com/office/powerpoint/2010/main" val="10106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V1.7+ Codility – więcej self service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A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dev</a:t>
              </a:r>
              <a:endParaRPr dirty="0"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staging</a:t>
              </a:r>
              <a:endParaRPr dirty="0"/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prod</a:t>
              </a:r>
              <a:endParaRPr dirty="0"/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B</a:t>
            </a:r>
            <a:endParaRPr dirty="0"/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Repozytorium </a:t>
            </a:r>
            <a:r>
              <a:rPr lang="pl-PL" dirty="0" err="1"/>
              <a:t>app</a:t>
            </a:r>
            <a:r>
              <a:rPr lang="pl-PL" dirty="0"/>
              <a:t> C</a:t>
            </a:r>
            <a:endParaRPr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3AA5AF06-D60B-5A49-9CC5-B7089B69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66" y="945169"/>
            <a:ext cx="1915866" cy="6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1894C8-6B6F-CB4C-8A5C-3F667FD1E3C1}"/>
              </a:ext>
            </a:extLst>
          </p:cNvPr>
          <p:cNvSpPr txBox="1"/>
          <p:nvPr/>
        </p:nvSpPr>
        <p:spPr>
          <a:xfrm>
            <a:off x="2337832" y="6398068"/>
            <a:ext cx="809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000" dirty="0"/>
              <a:t>Potem: kolejna iteracja analizy czy coś warto wyciągnąć jako wspólny skrypt.</a:t>
            </a:r>
            <a:endParaRPr lang="en-PL" sz="2000" dirty="0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2B908B1-4CA8-E049-BC56-E0179EA34CA7}"/>
              </a:ext>
            </a:extLst>
          </p:cNvPr>
          <p:cNvSpPr/>
          <p:nvPr/>
        </p:nvSpPr>
        <p:spPr>
          <a:xfrm>
            <a:off x="4616604" y="5269621"/>
            <a:ext cx="3311912" cy="728253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20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4055729"/>
            <a:ext cx="9949813" cy="1325563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 free lunch - 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metrics, coordination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26229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PL" dirty="0"/>
              <a:t>Wybieraj konfigurację przez zmienne środowiskowe</a:t>
            </a:r>
          </a:p>
          <a:p>
            <a:pPr marL="514350" indent="-514350">
              <a:buAutoNum type="arabicPeriod"/>
            </a:pPr>
            <a:r>
              <a:rPr lang="en-PL" dirty="0"/>
              <a:t>Loguj na stdout </a:t>
            </a:r>
            <a:br>
              <a:rPr lang="en-PL" dirty="0"/>
            </a:br>
            <a:r>
              <a:rPr lang="en-PL" dirty="0"/>
              <a:t>(ustrukturyzowane, najlepiej json)</a:t>
            </a:r>
          </a:p>
          <a:p>
            <a:pPr marL="514350" indent="-514350">
              <a:buAutoNum type="arabicPeriod"/>
            </a:pPr>
            <a:r>
              <a:rPr lang="en-PL" dirty="0"/>
              <a:t>Skalowanie aplikacji</a:t>
            </a:r>
            <a:r>
              <a:rPr lang="pl-PL" dirty="0"/>
              <a:t> przez dodanie nowego procesu</a:t>
            </a:r>
          </a:p>
          <a:p>
            <a:pPr marL="514350" indent="-514350">
              <a:buAutoNum type="arabicPeriod"/>
            </a:pPr>
            <a:r>
              <a:rPr lang="pl-PL" dirty="0"/>
              <a:t>MTTR versus MTTF, </a:t>
            </a:r>
            <a:br>
              <a:rPr lang="pl-PL" dirty="0"/>
            </a:br>
            <a:r>
              <a:rPr lang="pl-PL" dirty="0" err="1"/>
              <a:t>aka</a:t>
            </a:r>
            <a:r>
              <a:rPr lang="pl-PL" dirty="0"/>
              <a:t> szybko wstajesz i się składasz (</a:t>
            </a:r>
            <a:r>
              <a:rPr lang="pl-PL" dirty="0" err="1"/>
              <a:t>fail</a:t>
            </a:r>
            <a:r>
              <a:rPr lang="pl-PL" dirty="0"/>
              <a:t> fast)</a:t>
            </a:r>
          </a:p>
          <a:p>
            <a:pPr marL="514350" indent="-514350">
              <a:buAutoNum type="arabicPeriod"/>
            </a:pPr>
            <a:r>
              <a:rPr lang="pl-PL" dirty="0"/>
              <a:t>Zakładamy, że </a:t>
            </a:r>
            <a:r>
              <a:rPr lang="pl-PL" dirty="0" err="1"/>
              <a:t>call</a:t>
            </a:r>
            <a:r>
              <a:rPr lang="pl-PL" dirty="0"/>
              <a:t> do innego serwisu może </a:t>
            </a:r>
            <a:r>
              <a:rPr lang="pl-PL" dirty="0" err="1"/>
              <a:t>timeout</a:t>
            </a: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High delivery performace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Lead Time</a:t>
            </a:r>
          </a:p>
          <a:p>
            <a:r>
              <a:rPr lang="en-PL" dirty="0"/>
              <a:t>Deployment frequency</a:t>
            </a:r>
          </a:p>
          <a:p>
            <a:r>
              <a:rPr lang="en-PL" dirty="0"/>
              <a:t>Mean time to Recovery</a:t>
            </a:r>
          </a:p>
          <a:p>
            <a:r>
              <a:rPr lang="en-PL" dirty="0"/>
              <a:t>Change Fail Percent</a:t>
            </a:r>
          </a:p>
          <a:p>
            <a:endParaRPr lang="en-PL" dirty="0"/>
          </a:p>
          <a:p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pl-PL" dirty="0"/>
              <a:t>MTTR versus MTTF, </a:t>
            </a:r>
            <a:br>
              <a:rPr lang="pl-PL" dirty="0"/>
            </a:br>
            <a:r>
              <a:rPr lang="pl-PL" dirty="0" err="1"/>
              <a:t>aka</a:t>
            </a:r>
            <a:r>
              <a:rPr lang="pl-PL" dirty="0"/>
              <a:t> szybko wstajesz i się składasz (</a:t>
            </a:r>
            <a:r>
              <a:rPr lang="pl-PL" dirty="0" err="1"/>
              <a:t>fail</a:t>
            </a:r>
            <a:r>
              <a:rPr lang="pl-PL" dirty="0"/>
              <a:t> fast)</a:t>
            </a:r>
          </a:p>
          <a:p>
            <a:pPr marL="514350" indent="-514350">
              <a:buAutoNum type="arabicPeriod" startAt="4"/>
            </a:pPr>
            <a:r>
              <a:rPr lang="pl-PL" dirty="0"/>
              <a:t>Zakładamy, że </a:t>
            </a:r>
            <a:r>
              <a:rPr lang="pl-PL" dirty="0" err="1"/>
              <a:t>call</a:t>
            </a:r>
            <a:r>
              <a:rPr lang="pl-PL" dirty="0"/>
              <a:t> do innego serwisu może </a:t>
            </a:r>
            <a:r>
              <a:rPr lang="pl-PL" dirty="0" err="1"/>
              <a:t>timeout</a:t>
            </a:r>
            <a:endParaRPr lang="pl-PL" dirty="0"/>
          </a:p>
          <a:p>
            <a:pPr marL="514350" indent="-514350">
              <a:buAutoNum type="arabicPeriod" startAt="4"/>
            </a:pPr>
            <a:r>
              <a:rPr lang="pl-PL" dirty="0"/>
              <a:t>Koordynacja jest po naszej stronie, np., wybór leadera czy właściwa kolejność wykonania operacji.</a:t>
            </a:r>
          </a:p>
          <a:p>
            <a:pPr marL="514350" indent="-514350">
              <a:buAutoNum type="arabicPeriod" startAt="4"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50F9-B2D9-464D-BC42-437631F7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08C6E8-0CCA-484E-B609-01DC424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5362"/>
            <a:ext cx="8854068" cy="4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F4B798-3334-384A-81B8-23F138FE3881}"/>
              </a:ext>
            </a:extLst>
          </p:cNvPr>
          <p:cNvSpPr/>
          <p:nvPr/>
        </p:nvSpPr>
        <p:spPr>
          <a:xfrm>
            <a:off x="3273304" y="6308209"/>
            <a:ext cx="564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https://peter.bourgon.org/go-for-industrial-programming/</a:t>
            </a:r>
          </a:p>
        </p:txBody>
      </p:sp>
    </p:spTree>
    <p:extLst>
      <p:ext uri="{BB962C8B-B14F-4D97-AF65-F5344CB8AC3E}">
        <p14:creationId xmlns:p14="http://schemas.microsoft.com/office/powerpoint/2010/main" val="39923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L" sz="3200" dirty="0"/>
              <a:t>Serwuj dane monitoringowe </a:t>
            </a:r>
            <a:br>
              <a:rPr lang="en-PL" sz="3200" dirty="0"/>
            </a:br>
            <a:r>
              <a:rPr lang="en-PL" sz="3200" dirty="0"/>
              <a:t>na innym niż twoja aplikacja.</a:t>
            </a:r>
          </a:p>
          <a:p>
            <a:pPr marL="0" indent="0">
              <a:buNone/>
            </a:pPr>
            <a:endParaRPr lang="en-PL" sz="3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FEA62-F93C-B744-8B45-83BF88041629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'9090’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78F38-A49E-2A45-8125-EA4F81BC7FDC}"/>
              </a:ext>
            </a:extLst>
          </p:cNvPr>
          <p:cNvSpPr/>
          <p:nvPr/>
        </p:nvSpPr>
        <p:spPr>
          <a:xfrm>
            <a:off x="7472448" y="6391277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https://prometheus.io/docs/practices/naming/</a:t>
            </a:r>
          </a:p>
        </p:txBody>
      </p:sp>
    </p:spTree>
    <p:extLst>
      <p:ext uri="{BB962C8B-B14F-4D97-AF65-F5344CB8AC3E}">
        <p14:creationId xmlns:p14="http://schemas.microsoft.com/office/powerpoint/2010/main" val="11038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L" sz="3200" dirty="0"/>
              <a:t>Dwa podejścia:</a:t>
            </a:r>
          </a:p>
          <a:p>
            <a:r>
              <a:rPr lang="en-PL" sz="3200" dirty="0"/>
              <a:t>RED </a:t>
            </a:r>
            <a:br>
              <a:rPr lang="en-PL" sz="3200" dirty="0"/>
            </a:br>
            <a:r>
              <a:rPr lang="en-PL" sz="3200" dirty="0"/>
              <a:t>– Rate Error Duraction</a:t>
            </a:r>
          </a:p>
          <a:p>
            <a:r>
              <a:rPr lang="en-PL" sz="3200" dirty="0"/>
              <a:t>USE </a:t>
            </a:r>
            <a:br>
              <a:rPr lang="en-PL" sz="3200" dirty="0"/>
            </a:br>
            <a:r>
              <a:rPr lang="en-PL" sz="3200" dirty="0"/>
              <a:t>– Utilization Saturation and Errors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6AEA03-4E90-C942-A778-548204E2373D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'9090’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0815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2659" cy="3716531"/>
          </a:xfrm>
        </p:spPr>
        <p:txBody>
          <a:bodyPr>
            <a:normAutofit/>
          </a:bodyPr>
          <a:lstStyle/>
          <a:p>
            <a:r>
              <a:rPr lang="en-PL" dirty="0"/>
              <a:t>Zmienna środowiskowa w deploymencie </a:t>
            </a:r>
            <a:br>
              <a:rPr lang="en-PL" dirty="0"/>
            </a:br>
            <a:r>
              <a:rPr lang="en-PL" dirty="0"/>
              <a:t>LOG_LEVEL</a:t>
            </a:r>
          </a:p>
          <a:p>
            <a:r>
              <a:rPr lang="en-PL" dirty="0"/>
              <a:t>Logi, najlepiej, JSON</a:t>
            </a:r>
          </a:p>
          <a:p>
            <a:r>
              <a:rPr lang="en-PL" dirty="0"/>
              <a:t>Wiele bibiotek, np., </a:t>
            </a:r>
            <a:br>
              <a:rPr lang="en-PL" dirty="0"/>
            </a:br>
            <a:r>
              <a:rPr lang="en-PL" dirty="0"/>
              <a:t>dla Golanga: </a:t>
            </a:r>
            <a:r>
              <a:rPr lang="en-GB" dirty="0">
                <a:hlinkClick r:id="rId3"/>
              </a:rPr>
              <a:t>zap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logrus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D669E6-EB4A-3D48-A092-D47EF778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691" y="1123910"/>
            <a:ext cx="2561064" cy="9135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9C6B14-9771-F64A-A827-56F313BE7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172" y="3775562"/>
            <a:ext cx="31242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AA2EDD-C018-9C4A-9B70-D157ED933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7721" y="2525485"/>
            <a:ext cx="2375103" cy="913501"/>
          </a:xfrm>
          <a:prstGeom prst="rect">
            <a:avLst/>
          </a:prstGeom>
        </p:spPr>
      </p:pic>
      <p:pic>
        <p:nvPicPr>
          <p:cNvPr id="10242" name="Picture 2" descr="Loki Logo">
            <a:extLst>
              <a:ext uri="{FF2B5EF4-FFF2-40B4-BE49-F238E27FC236}">
                <a16:creationId xmlns:a16="http://schemas.microsoft.com/office/drawing/2014/main" id="{6F383DF0-A601-FF44-A35D-7B2F8A32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7" y="4842216"/>
            <a:ext cx="2368347" cy="13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dirty="0"/>
              <a:t>  – czy jestem gotowy?</a:t>
            </a:r>
          </a:p>
          <a:p>
            <a:pPr marL="0" indent="0">
              <a:buNone/>
            </a:pPr>
            <a:r>
              <a:rPr lang="en-PL" dirty="0"/>
              <a:t>  – czy moje powiązane serwisy </a:t>
            </a:r>
            <a:br>
              <a:rPr lang="en-PL" dirty="0"/>
            </a:br>
            <a:r>
              <a:rPr lang="en-PL" dirty="0"/>
              <a:t>    odpowiadają?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</a:p>
          <a:p>
            <a:pPr marL="0" indent="0">
              <a:buNone/>
            </a:pPr>
            <a:r>
              <a:rPr lang="en-PL" dirty="0"/>
              <a:t>  – czy żyje?</a:t>
            </a:r>
          </a:p>
          <a:p>
            <a:pPr marL="457200" lvl="1" indent="0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6865434" y="1027906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/ready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  <a:endParaRPr lang="en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dirty="0"/>
              <a:t>  – czy jestem gotowy?</a:t>
            </a:r>
          </a:p>
          <a:p>
            <a:pPr marL="0" indent="0">
              <a:buNone/>
            </a:pPr>
            <a:r>
              <a:rPr lang="en-PL" dirty="0"/>
              <a:t>  – czy moje powiązane serwisy </a:t>
            </a:r>
            <a:br>
              <a:rPr lang="en-PL" dirty="0"/>
            </a:br>
            <a:r>
              <a:rPr lang="en-PL" dirty="0"/>
              <a:t>    odpowiadają?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</a:p>
          <a:p>
            <a:pPr marL="0" indent="0">
              <a:buNone/>
            </a:pPr>
            <a:r>
              <a:rPr lang="en-PL" dirty="0"/>
              <a:t>  – czy żyje?</a:t>
            </a:r>
          </a:p>
          <a:p>
            <a:pPr marL="457200" lvl="1" indent="0">
              <a:buNone/>
            </a:pPr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6865434" y="1027906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/ready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  <a:endParaRPr lang="en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8090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initialDelaySeconds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ED03F2-E39B-7B4E-96C8-DB75A1A6F398}"/>
              </a:ext>
            </a:extLst>
          </p:cNvPr>
          <p:cNvSpPr/>
          <p:nvPr/>
        </p:nvSpPr>
        <p:spPr>
          <a:xfrm>
            <a:off x="2650026" y="5097304"/>
            <a:ext cx="6688666" cy="169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Nie musisz mieć o dnia zero na Kubernetesie. </a:t>
            </a:r>
            <a:b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Możesz po prostu zacząć od liveness.</a:t>
            </a:r>
          </a:p>
        </p:txBody>
      </p:sp>
    </p:spTree>
    <p:extLst>
      <p:ext uri="{BB962C8B-B14F-4D97-AF65-F5344CB8AC3E}">
        <p14:creationId xmlns:p14="http://schemas.microsoft.com/office/powerpoint/2010/main" val="5816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Współpraca 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Nieudane wywołanie</a:t>
            </a:r>
          </a:p>
          <a:p>
            <a:r>
              <a:rPr lang="en-PL" b="1" dirty="0"/>
              <a:t>Readiness probe </a:t>
            </a:r>
          </a:p>
          <a:p>
            <a:pPr marL="0" indent="0">
              <a:buNone/>
            </a:pPr>
            <a:r>
              <a:rPr lang="en-PL" b="1" dirty="0"/>
              <a:t>  </a:t>
            </a:r>
            <a:r>
              <a:rPr lang="en-PL" dirty="0"/>
              <a:t>– Kubernetes nie przekazuje requestów</a:t>
            </a:r>
            <a:br>
              <a:rPr lang="en-PL" dirty="0"/>
            </a:br>
            <a:r>
              <a:rPr lang="en-PL" dirty="0"/>
              <a:t>    (usuwa poda z endpointów dla serwisu)</a:t>
            </a:r>
          </a:p>
          <a:p>
            <a:pPr marL="0" indent="0">
              <a:buNone/>
            </a:pPr>
            <a:r>
              <a:rPr lang="en-PL" dirty="0"/>
              <a:t> </a:t>
            </a:r>
          </a:p>
          <a:p>
            <a:r>
              <a:rPr lang="en-PL" b="1" dirty="0"/>
              <a:t>Liveness probe </a:t>
            </a:r>
            <a:br>
              <a:rPr lang="en-PL" b="1" dirty="0"/>
            </a:br>
            <a:r>
              <a:rPr lang="en-PL" dirty="0"/>
              <a:t>– kubctl ubije twój kontener i go zrestartuje</a:t>
            </a:r>
          </a:p>
        </p:txBody>
      </p:sp>
    </p:spTree>
    <p:extLst>
      <p:ext uri="{BB962C8B-B14F-4D97-AF65-F5344CB8AC3E}">
        <p14:creationId xmlns:p14="http://schemas.microsoft.com/office/powerpoint/2010/main" val="23913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76F9-1E09-BA4F-923C-D676028C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Zamykanie aplikacji przez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31C4C-6C0C-7F43-842F-B125983D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 err="1"/>
              <a:t>Kubernetes</a:t>
            </a:r>
            <a:r>
              <a:rPr lang="pl-PL" dirty="0"/>
              <a:t> wysyła SIGTERM</a:t>
            </a:r>
          </a:p>
          <a:p>
            <a:pPr marL="514350" indent="-514350">
              <a:buAutoNum type="arabicPeriod"/>
            </a:pPr>
            <a:r>
              <a:rPr lang="pl-PL" dirty="0" err="1"/>
              <a:t>App</a:t>
            </a:r>
            <a:r>
              <a:rPr lang="pl-PL" dirty="0"/>
              <a:t> powinna go obsłużyć </a:t>
            </a:r>
            <a:br>
              <a:rPr lang="pl-PL" dirty="0"/>
            </a:br>
            <a:r>
              <a:rPr lang="pl-PL" dirty="0"/>
              <a:t>i od razu ustawić </a:t>
            </a:r>
            <a:r>
              <a:rPr lang="pl-PL" dirty="0" err="1"/>
              <a:t>readiness</a:t>
            </a:r>
            <a:r>
              <a:rPr lang="pl-PL" dirty="0"/>
              <a:t> z błędnym kodem</a:t>
            </a:r>
          </a:p>
          <a:p>
            <a:pPr marL="514350" indent="-514350">
              <a:buAutoNum type="arabicPeriod"/>
            </a:pPr>
            <a:r>
              <a:rPr lang="pl-PL" dirty="0" err="1"/>
              <a:t>Kubernetes</a:t>
            </a:r>
            <a:r>
              <a:rPr lang="pl-PL" dirty="0"/>
              <a:t> przestaje przysyłać żądania</a:t>
            </a:r>
          </a:p>
          <a:p>
            <a:pPr marL="514350" indent="-514350">
              <a:buAutoNum type="arabicPeriod"/>
            </a:pPr>
            <a:r>
              <a:rPr lang="pl-PL" dirty="0" err="1"/>
              <a:t>App</a:t>
            </a:r>
            <a:r>
              <a:rPr lang="pl-PL" dirty="0"/>
              <a:t> powinna się zamknąć </a:t>
            </a:r>
            <a:r>
              <a:rPr lang="pl-PL" dirty="0" err="1"/>
              <a:t>gracefully</a:t>
            </a:r>
            <a:endParaRPr lang="pl-PL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A60B4D-DEF7-1144-A050-8C5D7849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05" y="4567929"/>
            <a:ext cx="9969190" cy="20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QoS – dlaczego k8s migruje mojego poda?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Klasy Qos:</a:t>
            </a:r>
          </a:p>
          <a:p>
            <a:r>
              <a:rPr lang="en-GB" dirty="0"/>
              <a:t>Guaranteed</a:t>
            </a:r>
          </a:p>
          <a:p>
            <a:r>
              <a:rPr lang="en-GB" dirty="0"/>
              <a:t>Burstable</a:t>
            </a:r>
          </a:p>
          <a:p>
            <a:r>
              <a:rPr lang="en-GB" dirty="0"/>
              <a:t>Best Effort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A9BD9-79D1-274F-869F-3A7BA25A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14" y="1393709"/>
            <a:ext cx="3994306" cy="52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High delivery performace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/>
          <a:lstStyle/>
          <a:p>
            <a:r>
              <a:rPr lang="pl-PL" dirty="0"/>
              <a:t>Sukces komercyjny</a:t>
            </a:r>
          </a:p>
          <a:p>
            <a:r>
              <a:rPr lang="pl-PL" dirty="0"/>
              <a:t>…</a:t>
            </a:r>
          </a:p>
          <a:p>
            <a:r>
              <a:rPr lang="pl-PL" dirty="0"/>
              <a:t>Jak i zadowolenie pracowników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68880-6AE8-BB43-BB44-997DC2E9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19E74-4C6D-5B41-9BD4-EB86DEE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4" t="9091" r="1422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04760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Smoke test </a:t>
            </a:r>
            <a:br>
              <a:rPr lang="en-US" sz="4800" dirty="0"/>
            </a:br>
            <a:r>
              <a:rPr lang="en-US" sz="4800" dirty="0"/>
              <a:t>&amp; Readiness/Liveness probes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Czy mój komponent działa?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6C710-2E35-DA4F-9F34-5F4DF232E74B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127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Warto przeczytać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0911E1-34BB-E74E-9FB6-2D8B9BB84398}"/>
              </a:ext>
            </a:extLst>
          </p:cNvPr>
          <p:cNvSpPr/>
          <p:nvPr/>
        </p:nvSpPr>
        <p:spPr>
          <a:xfrm>
            <a:off x="13841370" y="4539777"/>
            <a:ext cx="299812" cy="232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2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4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Konkretnie, zrób A, a potem B, </a:t>
            </a:r>
          </a:p>
          <a:p>
            <a:r>
              <a:rPr lang="en-PL" sz="2400" dirty="0"/>
              <a:t>ponieważ… </a:t>
            </a:r>
            <a:br>
              <a:rPr lang="en-PL" sz="2400" dirty="0"/>
            </a:br>
            <a:r>
              <a:rPr lang="en-PL" sz="2400" dirty="0"/>
              <a:t>(DevOps oznacza kulturę, a nie admina </a:t>
            </a:r>
            <a:r>
              <a:rPr lang="en-PL" sz="2400" dirty="0">
                <a:sym typeface="Wingdings" pitchFamily="2" charset="2"/>
              </a:rPr>
              <a:t> </a:t>
            </a:r>
            <a:r>
              <a:rPr lang="en-PL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989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Pierwsze 4 rozdziały najwięcej </a:t>
            </a:r>
            <a:br>
              <a:rPr lang="en-PL" sz="2400" dirty="0"/>
            </a:br>
            <a:r>
              <a:rPr lang="en-PL" sz="2400" dirty="0"/>
              <a:t>wartości, szybko się czyta, </a:t>
            </a:r>
            <a:br>
              <a:rPr lang="en-PL" sz="2400" dirty="0"/>
            </a:br>
            <a:r>
              <a:rPr lang="en-PL" sz="2400" dirty="0"/>
              <a:t>reszta jak macie czas.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2359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Przypowieść,</a:t>
            </a:r>
            <a:br>
              <a:rPr lang="en-PL" sz="2400" dirty="0"/>
            </a:br>
            <a:r>
              <a:rPr lang="en-PL" sz="2400" dirty="0"/>
              <a:t>nie jest to prosto </a:t>
            </a:r>
          </a:p>
          <a:p>
            <a:r>
              <a:rPr lang="en-PL" sz="2400" dirty="0"/>
              <a:t>z mostu jak 1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sz="3600" dirty="0"/>
              <a:t>Podejście:</a:t>
            </a:r>
          </a:p>
          <a:p>
            <a:r>
              <a:rPr lang="en-PL" sz="3600" dirty="0"/>
              <a:t>Pierwsza iteracja, decyzja, dostarczamy</a:t>
            </a:r>
          </a:p>
          <a:p>
            <a:r>
              <a:rPr lang="en-PL" sz="3600" dirty="0"/>
              <a:t>Chcemy przejść jak najszybciej na cykl Patch Patch Patch</a:t>
            </a:r>
          </a:p>
          <a:p>
            <a:endParaRPr lang="en-PL" sz="3600" dirty="0"/>
          </a:p>
          <a:p>
            <a:pPr marL="0" indent="0">
              <a:buNone/>
            </a:pPr>
            <a:r>
              <a:rPr lang="en-PL" sz="3600" dirty="0"/>
              <a:t>Alternatywne spojrzenie:</a:t>
            </a:r>
          </a:p>
          <a:p>
            <a:r>
              <a:rPr lang="en-PL" sz="3600" dirty="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L" dirty="0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you. Questions?</a:t>
            </a:r>
            <a:br>
              <a:rPr lang="en-US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9559548" y="6611778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https://www.flickr.com/photos/bruno_brujah/</a:t>
            </a:r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L" sz="54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6748-EA58-5642-B4E2-24D88FF1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Migracja </a:t>
            </a:r>
            <a:r>
              <a:rPr lang="en-PL"/>
              <a:t>na Kubernetes / CloudNative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1E4B-9815-DC47-92AF-5931FDC3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Warto połączyć z projektem biznesowym</a:t>
            </a:r>
          </a:p>
          <a:p>
            <a:r>
              <a:rPr lang="pl-PL" dirty="0"/>
              <a:t>Pamiętać o celu: </a:t>
            </a:r>
          </a:p>
          <a:p>
            <a:pPr marL="0" indent="0">
              <a:buNone/>
            </a:pPr>
            <a:r>
              <a:rPr lang="pl-PL" dirty="0"/>
              <a:t>   – częste wydania i krótki cykl dla budowy funkcjonalności</a:t>
            </a:r>
          </a:p>
          <a:p>
            <a:pPr marL="0" indent="0">
              <a:buNone/>
            </a:pPr>
            <a:r>
              <a:rPr lang="en-PL" dirty="0"/>
              <a:t>  </a:t>
            </a:r>
            <a:r>
              <a:rPr lang="pl-PL" dirty="0"/>
              <a:t> – autonomia zespołów, </a:t>
            </a:r>
            <a:r>
              <a:rPr lang="pl-PL" dirty="0" err="1"/>
              <a:t>self</a:t>
            </a:r>
            <a:r>
              <a:rPr lang="pl-PL" dirty="0"/>
              <a:t>-service</a:t>
            </a:r>
          </a:p>
          <a:p>
            <a:pPr marL="0" indent="0">
              <a:buNone/>
            </a:pPr>
            <a:r>
              <a:rPr lang="en-P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717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Kubernetes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487332A-CE73-174C-AA1B-E481530D1356}"/>
              </a:ext>
            </a:extLst>
          </p:cNvPr>
          <p:cNvSpPr/>
          <p:nvPr/>
        </p:nvSpPr>
        <p:spPr>
          <a:xfrm>
            <a:off x="1219200" y="1943621"/>
            <a:ext cx="3090041" cy="914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19CE0-E08E-5C44-B62A-1DABB7818176}"/>
              </a:ext>
            </a:extLst>
          </p:cNvPr>
          <p:cNvSpPr txBox="1"/>
          <p:nvPr/>
        </p:nvSpPr>
        <p:spPr>
          <a:xfrm>
            <a:off x="4602979" y="1939157"/>
            <a:ext cx="498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Podejmujemy decyzję jak najwcześniej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D5401-C8CD-7D4D-A8C5-720486E28558}"/>
              </a:ext>
            </a:extLst>
          </p:cNvPr>
          <p:cNvSpPr txBox="1"/>
          <p:nvPr/>
        </p:nvSpPr>
        <p:spPr>
          <a:xfrm>
            <a:off x="4602978" y="2379907"/>
            <a:ext cx="326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Komponent samodzielny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57AED-570D-3D4B-AA90-7FB77E397C4D}"/>
              </a:ext>
            </a:extLst>
          </p:cNvPr>
          <p:cNvSpPr txBox="1"/>
          <p:nvPr/>
        </p:nvSpPr>
        <p:spPr>
          <a:xfrm>
            <a:off x="383075" y="5634567"/>
            <a:ext cx="49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Jak najwięcej szczegółów aplikacji jest </a:t>
            </a:r>
            <a:br>
              <a:rPr lang="en-PL" sz="2400" dirty="0"/>
            </a:br>
            <a:r>
              <a:rPr lang="en-PL" sz="2400" dirty="0"/>
              <a:t>przechowywana w repozytorium gita.</a:t>
            </a:r>
          </a:p>
        </p:txBody>
      </p:sp>
    </p:spTree>
    <p:extLst>
      <p:ext uri="{BB962C8B-B14F-4D97-AF65-F5344CB8AC3E}">
        <p14:creationId xmlns:p14="http://schemas.microsoft.com/office/powerpoint/2010/main" val="18329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 jaki sposób?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9400-A452-F347-AA57-33F5F3897301}"/>
              </a:ext>
            </a:extLst>
          </p:cNvPr>
          <p:cNvSpPr txBox="1"/>
          <p:nvPr/>
        </p:nvSpPr>
        <p:spPr>
          <a:xfrm>
            <a:off x="2369531" y="5434870"/>
            <a:ext cx="6496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Self-service</a:t>
            </a:r>
            <a:br>
              <a:rPr lang="en-PL" sz="2400" dirty="0"/>
            </a:br>
            <a:r>
              <a:rPr lang="en-PL" sz="2400" dirty="0"/>
              <a:t>dev, tester, op pracują w jednym repozytorium gita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B261B6-B0B6-6449-83AB-7B3246F389BE}"/>
              </a:ext>
            </a:extLst>
          </p:cNvPr>
          <p:cNvSpPr/>
          <p:nvPr/>
        </p:nvSpPr>
        <p:spPr>
          <a:xfrm>
            <a:off x="1320074" y="539926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98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 Nasz 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 b="1" dirty="0"/>
              <a:t>Lead time</a:t>
            </a:r>
            <a:r>
              <a:rPr lang="en-PL" sz="3600" dirty="0"/>
              <a:t> – od otworzenia PR/ticketa do deploymentu</a:t>
            </a:r>
          </a:p>
          <a:p>
            <a:r>
              <a:rPr lang="en-PL" sz="3600" b="1" dirty="0"/>
              <a:t>Deployment frequency</a:t>
            </a:r>
            <a:r>
              <a:rPr lang="en-PL" sz="3600" dirty="0"/>
              <a:t> – X dziennie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3B4975-99B8-194F-B6BC-F46E1FA3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271" y="638515"/>
            <a:ext cx="1528419" cy="14832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2FEA9E-1BB9-ED4B-A0D8-57FC87912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1808" y="4069315"/>
            <a:ext cx="1327346" cy="19727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61C9E1-2703-554C-B1CB-0CCFBB2E3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23" y="2336026"/>
            <a:ext cx="1876916" cy="13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E0044-E80C-6340-B6B8-F06B95C50097}"/>
              </a:ext>
            </a:extLst>
          </p:cNvPr>
          <p:cNvSpPr txBox="1"/>
          <p:nvPr/>
        </p:nvSpPr>
        <p:spPr>
          <a:xfrm>
            <a:off x="10379734" y="600797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BF281-F753-DF4D-9E06-E692A3B7672C}"/>
              </a:ext>
            </a:extLst>
          </p:cNvPr>
          <p:cNvSpPr txBox="1"/>
          <p:nvPr/>
        </p:nvSpPr>
        <p:spPr>
          <a:xfrm>
            <a:off x="10293648" y="-5749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282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257591"/>
          </a:xfrm>
        </p:spPr>
        <p:txBody>
          <a:bodyPr>
            <a:normAutofit/>
          </a:bodyPr>
          <a:lstStyle/>
          <a:p>
            <a:r>
              <a:rPr lang="en-US" dirty="0"/>
              <a:t>Black (Blue)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6964-F960-C04E-BB64-EB590BD8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41191-AA59-C64F-B3CD-2C93390FFC25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File:Dr_Who</a:t>
            </a:r>
            <a:r>
              <a:rPr lang="en-US" sz="1000" dirty="0"/>
              <a:t>_(316350537).jpg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63F07-730A-814D-BFFA-84D57FC9FE27}"/>
              </a:ext>
            </a:extLst>
          </p:cNvPr>
          <p:cNvSpPr txBox="1">
            <a:spLocks/>
          </p:cNvSpPr>
          <p:nvPr/>
        </p:nvSpPr>
        <p:spPr>
          <a:xfrm>
            <a:off x="648929" y="1886857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Infrastruktura (prawie) niewidoczna.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C1B8A9-918E-D647-B974-58E85EB88A8A}"/>
              </a:ext>
            </a:extLst>
          </p:cNvPr>
          <p:cNvSpPr txBox="1">
            <a:spLocks/>
          </p:cNvSpPr>
          <p:nvPr/>
        </p:nvSpPr>
        <p:spPr>
          <a:xfrm>
            <a:off x="648929" y="356346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Duża kontrola w rękach dewelopera.</a:t>
            </a:r>
          </a:p>
        </p:txBody>
      </p:sp>
    </p:spTree>
    <p:extLst>
      <p:ext uri="{BB962C8B-B14F-4D97-AF65-F5344CB8AC3E}">
        <p14:creationId xmlns:p14="http://schemas.microsoft.com/office/powerpoint/2010/main" val="32261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36FC-4704-7747-9B77-07A7B22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5" y="94593"/>
            <a:ext cx="4142741" cy="6668814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Wspólny język</a:t>
            </a:r>
            <a:br>
              <a:rPr lang="pl-PL" dirty="0"/>
            </a:br>
            <a:r>
              <a:rPr lang="pl-PL" dirty="0"/>
              <a:t>dla</a:t>
            </a:r>
            <a:br>
              <a:rPr lang="pl-PL" dirty="0"/>
            </a:br>
            <a:r>
              <a:rPr lang="pl-PL" dirty="0" err="1"/>
              <a:t>deploymentu</a:t>
            </a:r>
            <a:br>
              <a:rPr lang="pl-PL" dirty="0"/>
            </a:br>
            <a:r>
              <a:rPr lang="pl-PL" dirty="0"/>
              <a:t>aplikacji</a:t>
            </a:r>
            <a:br>
              <a:rPr lang="pl-PL" dirty="0"/>
            </a:br>
            <a:endParaRPr lang="pl-PL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58213F-1B18-9249-860B-3A4DF41A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4639056" y="3048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93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 dirty="0"/>
              <a:t>W iteracjach</a:t>
            </a:r>
          </a:p>
          <a:p>
            <a:r>
              <a:rPr lang="en-US" sz="3600" dirty="0"/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Docker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E0E7B-5A79-B04C-B838-E0D05A54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09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PL" dirty="0"/>
              <a:t>Skorzystaj z linterów dla Dockera, np., hadolint</a:t>
            </a:r>
          </a:p>
          <a:p>
            <a:pPr marL="514350" indent="-514350">
              <a:buAutoNum type="arabicPeriod"/>
            </a:pPr>
            <a:r>
              <a:rPr lang="en-PL" dirty="0"/>
              <a:t>Dbaj o rozmiar obrazu: .dockerignore, budowanie multi-stage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2E8D4-BCDC-794C-A612-BA0089E2C9A3}"/>
              </a:ext>
            </a:extLst>
          </p:cNvPr>
          <p:cNvSpPr txBox="1"/>
          <p:nvPr/>
        </p:nvSpPr>
        <p:spPr>
          <a:xfrm>
            <a:off x="1277006" y="3221422"/>
            <a:ext cx="963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/>
              <a:t>RUN apt-get -y update \</a:t>
            </a:r>
          </a:p>
          <a:p>
            <a:r>
              <a:rPr lang="en-PL" sz="2800" dirty="0"/>
              <a:t>         &amp;&amp; apt-get install –y vim –no-install-recommended \</a:t>
            </a:r>
          </a:p>
          <a:p>
            <a:r>
              <a:rPr lang="en-PL" sz="2800" dirty="0"/>
              <a:t>         &amp;&amp; rm –rf /var/lib/apt/lists/*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70CF4-0DF9-C742-8D50-0C7958122A8A}"/>
              </a:ext>
            </a:extLst>
          </p:cNvPr>
          <p:cNvSpPr txBox="1">
            <a:spLocks/>
          </p:cNvSpPr>
          <p:nvPr/>
        </p:nvSpPr>
        <p:spPr>
          <a:xfrm>
            <a:off x="838200" y="5185954"/>
            <a:ext cx="10515600" cy="181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3. Nie zostawiaj sekretów w </a:t>
            </a:r>
            <a:r>
              <a:rPr lang="pl-PL" dirty="0" err="1"/>
              <a:t>Dockerze</a:t>
            </a:r>
            <a:r>
              <a:rPr lang="pl-PL" dirty="0"/>
              <a:t>, wykorzystaj --</a:t>
            </a:r>
            <a:r>
              <a:rPr lang="pl-PL" dirty="0" err="1"/>
              <a:t>build-arg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     i montowanie sekretów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3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Jak generować manifest Kubernetesa?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V1: </a:t>
            </a:r>
          </a:p>
          <a:p>
            <a:pPr marL="514350" indent="-514350">
              <a:buAutoNum type="arabicPeriod"/>
            </a:pPr>
            <a:r>
              <a:rPr lang="pl-PL" dirty="0" err="1"/>
              <a:t>Helm</a:t>
            </a:r>
            <a:r>
              <a:rPr lang="pl-PL" dirty="0"/>
              <a:t> jako proste narzędzie do </a:t>
            </a:r>
            <a:r>
              <a:rPr lang="pl-PL" dirty="0" err="1"/>
              <a:t>template-owania</a:t>
            </a:r>
            <a:endParaRPr lang="pl-PL" dirty="0"/>
          </a:p>
          <a:p>
            <a:pPr marL="514350" indent="-514350">
              <a:buAutoNum type="arabicPeriod"/>
            </a:pPr>
            <a:r>
              <a:rPr lang="pl-PL" dirty="0"/>
              <a:t>Aplikacja </a:t>
            </a:r>
            <a:r>
              <a:rPr lang="pl-PL" dirty="0" err="1"/>
              <a:t>Kubernetes</a:t>
            </a:r>
            <a:r>
              <a:rPr lang="pl-PL" dirty="0"/>
              <a:t> Deployment i Service z pomocą </a:t>
            </a:r>
            <a:r>
              <a:rPr lang="pl-PL" dirty="0" err="1"/>
              <a:t>pipeline</a:t>
            </a:r>
            <a:r>
              <a:rPr lang="pl-PL" dirty="0"/>
              <a:t>-u</a:t>
            </a:r>
          </a:p>
          <a:p>
            <a:pPr marL="514350" indent="-514350">
              <a:buAutoNum type="arabicPeriod"/>
            </a:pPr>
            <a:r>
              <a:rPr lang="pl-PL" dirty="0" err="1"/>
              <a:t>Secrety</a:t>
            </a:r>
            <a:r>
              <a:rPr lang="pl-PL" dirty="0"/>
              <a:t> manualnie oraz niektóre </a:t>
            </a:r>
            <a:r>
              <a:rPr lang="pl-PL" dirty="0" err="1"/>
              <a:t>ConfigMapy</a:t>
            </a:r>
            <a:endParaRPr lang="pl-PL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1496</Words>
  <Application>Microsoft Macintosh PowerPoint</Application>
  <PresentationFormat>Widescreen</PresentationFormat>
  <Paragraphs>303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Co każdy programista powinien wiedzieć budując serwis dla Kubernetesa?</vt:lpstr>
      <vt:lpstr>High delivery performace</vt:lpstr>
      <vt:lpstr>High delivery performace</vt:lpstr>
      <vt:lpstr> Nasz Cel</vt:lpstr>
      <vt:lpstr>Black (Blue) Box</vt:lpstr>
      <vt:lpstr>Wspólny język dla deploymentu aplikacji </vt:lpstr>
      <vt:lpstr>The way of Kubernetes</vt:lpstr>
      <vt:lpstr>Docker</vt:lpstr>
      <vt:lpstr>Jak generować manifest Kubernetesa?</vt:lpstr>
      <vt:lpstr>Jak generować manifest Kubernetesa?</vt:lpstr>
      <vt:lpstr>Jak generować manifest Kubernetesa?</vt:lpstr>
      <vt:lpstr>Konwencje a potem narzędzia</vt:lpstr>
      <vt:lpstr>Konwencje a potem narzędzia</vt:lpstr>
      <vt:lpstr>V1.5 Codility</vt:lpstr>
      <vt:lpstr>V1.5 Codility</vt:lpstr>
      <vt:lpstr>V1.7 Codility</vt:lpstr>
      <vt:lpstr>V1.7+ Codility – więcej self service</vt:lpstr>
      <vt:lpstr>No free lunch - application way smarter (12factorapps, metrics, coordination …)</vt:lpstr>
      <vt:lpstr>12 factor apps</vt:lpstr>
      <vt:lpstr>12 factor apps</vt:lpstr>
      <vt:lpstr>Observability</vt:lpstr>
      <vt:lpstr>Observability - monitoring</vt:lpstr>
      <vt:lpstr>Observability - monitoring</vt:lpstr>
      <vt:lpstr>Observability - logging</vt:lpstr>
      <vt:lpstr>Współpraca z K8S</vt:lpstr>
      <vt:lpstr>Współpraca z K8S</vt:lpstr>
      <vt:lpstr>Współpraca z K8S</vt:lpstr>
      <vt:lpstr>Zamykanie aplikacji przez K8S</vt:lpstr>
      <vt:lpstr>QoS – dlaczego k8s migruje mojego poda?</vt:lpstr>
      <vt:lpstr>Smoke test  &amp; Readiness/Liveness probes</vt:lpstr>
      <vt:lpstr>Warto przeczytać</vt:lpstr>
      <vt:lpstr>Rabbit holes everywhere…</vt:lpstr>
      <vt:lpstr>Thank you. Questions? </vt:lpstr>
      <vt:lpstr>Backup</vt:lpstr>
      <vt:lpstr>Migracja na Kubernetes / CloudNative</vt:lpstr>
      <vt:lpstr>OODA</vt:lpstr>
      <vt:lpstr>Kubernetes</vt:lpstr>
      <vt:lpstr>W jaki sposób?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421</cp:revision>
  <dcterms:created xsi:type="dcterms:W3CDTF">2021-05-16T20:00:34Z</dcterms:created>
  <dcterms:modified xsi:type="dcterms:W3CDTF">2021-05-25T06:51:07Z</dcterms:modified>
</cp:coreProperties>
</file>